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821" r:id="rId2"/>
    <p:sldId id="779" r:id="rId3"/>
    <p:sldId id="773" r:id="rId4"/>
    <p:sldId id="774" r:id="rId5"/>
    <p:sldId id="816" r:id="rId6"/>
    <p:sldId id="733" r:id="rId7"/>
    <p:sldId id="734" r:id="rId8"/>
    <p:sldId id="735" r:id="rId9"/>
    <p:sldId id="736" r:id="rId10"/>
    <p:sldId id="683" r:id="rId11"/>
    <p:sldId id="705" r:id="rId12"/>
    <p:sldId id="791" r:id="rId13"/>
    <p:sldId id="792" r:id="rId14"/>
    <p:sldId id="793" r:id="rId15"/>
    <p:sldId id="794" r:id="rId16"/>
    <p:sldId id="709" r:id="rId17"/>
    <p:sldId id="758" r:id="rId18"/>
    <p:sldId id="802" r:id="rId19"/>
    <p:sldId id="738" r:id="rId20"/>
    <p:sldId id="690" r:id="rId21"/>
    <p:sldId id="622" r:id="rId22"/>
    <p:sldId id="778" r:id="rId23"/>
    <p:sldId id="777" r:id="rId24"/>
    <p:sldId id="716" r:id="rId25"/>
    <p:sldId id="788" r:id="rId26"/>
    <p:sldId id="789" r:id="rId27"/>
    <p:sldId id="790" r:id="rId28"/>
    <p:sldId id="718" r:id="rId29"/>
    <p:sldId id="717" r:id="rId30"/>
    <p:sldId id="786" r:id="rId31"/>
    <p:sldId id="787" r:id="rId32"/>
    <p:sldId id="741" r:id="rId33"/>
    <p:sldId id="795" r:id="rId34"/>
    <p:sldId id="713" r:id="rId35"/>
    <p:sldId id="712" r:id="rId36"/>
    <p:sldId id="804" r:id="rId37"/>
    <p:sldId id="805" r:id="rId38"/>
    <p:sldId id="801" r:id="rId39"/>
    <p:sldId id="796" r:id="rId40"/>
    <p:sldId id="724" r:id="rId41"/>
    <p:sldId id="725" r:id="rId42"/>
    <p:sldId id="759" r:id="rId43"/>
    <p:sldId id="760" r:id="rId44"/>
    <p:sldId id="798" r:id="rId45"/>
    <p:sldId id="799" r:id="rId46"/>
    <p:sldId id="800" r:id="rId47"/>
    <p:sldId id="765" r:id="rId48"/>
    <p:sldId id="806" r:id="rId49"/>
    <p:sldId id="817" r:id="rId50"/>
    <p:sldId id="818" r:id="rId51"/>
    <p:sldId id="810" r:id="rId52"/>
    <p:sldId id="811" r:id="rId53"/>
    <p:sldId id="812" r:id="rId54"/>
    <p:sldId id="813" r:id="rId55"/>
    <p:sldId id="819" r:id="rId56"/>
    <p:sldId id="742" r:id="rId57"/>
    <p:sldId id="744" r:id="rId58"/>
    <p:sldId id="820" r:id="rId59"/>
    <p:sldId id="461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7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15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2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34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18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8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25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26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26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27</a:t>
            </a:fld>
            <a:endParaRPr lang="en-GB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2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8: Analyzing Graphs, Redux (2/2)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>
                <a:solidFill>
                  <a:schemeClr val="bg2"/>
                </a:solidFill>
                <a:latin typeface="Gill Sans"/>
                <a:cs typeface="Gill Sans"/>
              </a:rPr>
              <a:t>November 20,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52400"/>
            <a:ext cx="9144000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3900" dirty="0">
                <a:solidFill>
                  <a:srgbClr val="000000"/>
                </a:solidFill>
                <a:latin typeface="Gill Sans"/>
                <a:cs typeface="Gill Sans"/>
              </a:rPr>
              <a:t>WTF</a:t>
            </a:r>
            <a:endParaRPr lang="en-US" sz="239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(who to follow)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(whom to follow)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572000"/>
            <a:ext cx="3295650" cy="1581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0"/>
            <a:ext cx="3276600" cy="15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33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~20 billion edges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143000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(Second half of 2012)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762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#numbers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Myers, Sharma, Gupta, Lin. Information Network or Social Network? </a:t>
            </a:r>
            <a:b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The Structure of the Twitter Follow Graph. WWW 2014.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~175 million active users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42% edges bidirectional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Avg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shortest path length: 4.05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40% as many </a:t>
            </a:r>
            <a:r>
              <a:rPr lang="en-US" sz="2400" b="0" dirty="0" err="1">
                <a:solidFill>
                  <a:srgbClr val="000000"/>
                </a:solidFill>
                <a:latin typeface="Gill Sans"/>
                <a:cs typeface="Gill Sans"/>
              </a:rPr>
              <a:t>unfollows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 as follows daily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WTF responsible for ~1/8 of the edges</a:t>
            </a:r>
          </a:p>
        </p:txBody>
      </p:sp>
    </p:spTree>
    <p:extLst>
      <p:ext uri="{BB962C8B-B14F-4D97-AF65-F5344CB8AC3E}">
        <p14:creationId xmlns:p14="http://schemas.microsoft.com/office/powerpoint/2010/main" val="22273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4203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Graph-based recommendation systems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Why? Increase engagement!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9172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408739"/>
            <a:ext cx="6604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5" y="3062485"/>
            <a:ext cx="6604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89" y="4235232"/>
            <a:ext cx="6604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01" y="4263146"/>
            <a:ext cx="660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8661"/>
            <a:ext cx="4267200" cy="120468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1729602" y="2160918"/>
            <a:ext cx="608399" cy="762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2844970" y="1734878"/>
            <a:ext cx="1574630" cy="3342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1752600" y="3133594"/>
            <a:ext cx="1447800" cy="2590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1752600" y="3418370"/>
            <a:ext cx="1447800" cy="9574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1752600" y="3722885"/>
            <a:ext cx="216501" cy="4180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1752600" y="2458261"/>
            <a:ext cx="2667000" cy="5536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4049967" y="3145148"/>
            <a:ext cx="392631" cy="278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V="1">
            <a:off x="4114800" y="3263139"/>
            <a:ext cx="609600" cy="130229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07345" y="2216534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follow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00600" y="4058461"/>
            <a:ext cx="29844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“structural” property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00600" y="4491335"/>
            <a:ext cx="4038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Twitter “verbs” = interactions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86227" y="1454519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tweet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95366" y="2305861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retweet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10170" y="3336061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>
                <a:solidFill>
                  <a:srgbClr val="000000"/>
                </a:solidFill>
                <a:latin typeface="Gill Sans"/>
                <a:cs typeface="Gill Sans"/>
              </a:rPr>
              <a:t>like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are core to Twitter</a:t>
            </a:r>
          </a:p>
        </p:txBody>
      </p:sp>
    </p:spTree>
    <p:extLst>
      <p:ext uri="{BB962C8B-B14F-4D97-AF65-F5344CB8AC3E}">
        <p14:creationId xmlns:p14="http://schemas.microsoft.com/office/powerpoint/2010/main" val="872380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1" y="3962400"/>
            <a:ext cx="38861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0" dirty="0">
                <a:latin typeface="Gill Sans"/>
                <a:cs typeface="Gill Sans"/>
              </a:rPr>
              <a:t>The Journey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68022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From the static follower graph for account recommendations</a:t>
            </a:r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… to the real-time interaction graph for content recommendations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0" y="6096000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In Four Acts...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flickr</a:t>
            </a:r>
            <a:r>
              <a:rPr lang="en-US" sz="1000" b="0" dirty="0"/>
              <a:t> (https://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17656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Act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ill Sans"/>
                <a:cs typeface="Gill Sans"/>
              </a:rPr>
              <a:t>WTF and </a:t>
            </a:r>
            <a:r>
              <a:rPr lang="en-US" sz="3600" dirty="0" err="1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(circa 2010)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162580"/>
            <a:ext cx="441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latin typeface="Gill Sans"/>
                <a:cs typeface="Gill Sans"/>
              </a:rPr>
              <a:t>In the beginning</a:t>
            </a:r>
            <a:r>
              <a:rPr lang="is-IS" sz="2800" b="0" dirty="0">
                <a:latin typeface="Gill Sans"/>
                <a:cs typeface="Gill Sans"/>
              </a:rPr>
              <a:t>… the void</a:t>
            </a:r>
            <a:endParaRPr lang="en-US" sz="28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86662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991" y="0"/>
            <a:ext cx="1472859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Act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ill Sans"/>
                <a:cs typeface="Gill Sans"/>
              </a:rPr>
              <a:t>WTF and </a:t>
            </a:r>
            <a:r>
              <a:rPr lang="en-US" sz="3600" dirty="0" err="1">
                <a:solidFill>
                  <a:schemeClr val="bg1"/>
                </a:solidFill>
                <a:latin typeface="Gill Sans"/>
                <a:cs typeface="Gill Sans"/>
              </a:rPr>
              <a:t>Cassovary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(circa 2010)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162580"/>
            <a:ext cx="441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In the beginning</a:t>
            </a:r>
            <a:r>
              <a:rPr lang="is-IS" sz="2800" b="0" dirty="0">
                <a:solidFill>
                  <a:schemeClr val="bg1"/>
                </a:solidFill>
                <a:latin typeface="Gill Sans"/>
                <a:cs typeface="Gill Sans"/>
              </a:rPr>
              <a:t>… the void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609600"/>
            <a:ext cx="6019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Goal: build a recommendation service quickly</a:t>
            </a:r>
          </a:p>
        </p:txBody>
      </p:sp>
    </p:spTree>
    <p:extLst>
      <p:ext uri="{BB962C8B-B14F-4D97-AF65-F5344CB8AC3E}">
        <p14:creationId xmlns:p14="http://schemas.microsoft.com/office/powerpoint/2010/main" val="173876423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3918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0" dirty="0" err="1">
                <a:solidFill>
                  <a:schemeClr val="bg1"/>
                </a:solidFill>
                <a:latin typeface="Gill Sans"/>
                <a:cs typeface="Gill Sans"/>
              </a:rPr>
              <a:t>flockDB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0487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(graph database)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8869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Simple graph operations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Set intersection operations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144000" cy="3347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59537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Not appropriate for graph algorithms!</a:t>
            </a:r>
          </a:p>
        </p:txBody>
      </p:sp>
    </p:spTree>
    <p:extLst>
      <p:ext uri="{BB962C8B-B14F-4D97-AF65-F5344CB8AC3E}">
        <p14:creationId xmlns:p14="http://schemas.microsoft.com/office/powerpoint/2010/main" val="12383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54688"/>
            <a:ext cx="4680198" cy="506511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 rot="1700661">
            <a:off x="1527603" y="1846041"/>
            <a:ext cx="138454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1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7432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Okay, let’s use MapReduce!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352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But MapReduce sucks for graphs!</a:t>
            </a:r>
          </a:p>
        </p:txBody>
      </p:sp>
    </p:spTree>
    <p:extLst>
      <p:ext uri="{BB962C8B-B14F-4D97-AF65-F5344CB8AC3E}">
        <p14:creationId xmlns:p14="http://schemas.microsoft.com/office/powerpoint/2010/main" val="213087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1560017"/>
            <a:ext cx="4724400" cy="41549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HaLoop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(VLDB 2010)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Twister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(MapReduce Workshop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(SIGMOD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Graphlab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(UAI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PrIter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2011)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Datalog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on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Hyracks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(Tech report, 2012)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GraphX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(NSDI 2012, 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arXiv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2014)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PowerGraph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(OSDI 2012)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GRACE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(CIDR 2013)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Mizan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EuroSys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2013)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17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Theme for Today: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008531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How things work in the real world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317796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(forget everything I told you…)</a:t>
            </a:r>
          </a:p>
        </p:txBody>
      </p:sp>
    </p:spTree>
    <p:extLst>
      <p:ext uri="{BB962C8B-B14F-4D97-AF65-F5344CB8AC3E}">
        <p14:creationId xmlns:p14="http://schemas.microsoft.com/office/powerpoint/2010/main" val="3610011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730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Let’s build our own system!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4643735"/>
            <a:ext cx="4267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Keep entire graph in memory…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4643735"/>
            <a:ext cx="3048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on a single machine!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39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Key design decision: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78709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sucks for graph algorithms…</a:t>
            </a:r>
          </a:p>
        </p:txBody>
      </p:sp>
    </p:spTree>
    <p:extLst>
      <p:ext uri="{BB962C8B-B14F-4D97-AF65-F5344CB8AC3E}">
        <p14:creationId xmlns:p14="http://schemas.microsoft.com/office/powerpoint/2010/main" val="42586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(Pistachio)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Gill Sans"/>
                <a:cs typeface="Gill Sans"/>
              </a:rPr>
              <a:t>Right choice at the time!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09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Why?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918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Because we can!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Graph partitioning is hard… so don’t do 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Simple architecture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8382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Gill Sans"/>
                <a:cs typeface="Gill Sans"/>
              </a:rPr>
              <a:t>Nuts!</a:t>
            </a:r>
            <a:endParaRPr lang="en-US" sz="4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antas.b747.roofs.arp.750p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54451"/>
            <a:ext cx="9673401" cy="691245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(Heathrow)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runway argument</a:t>
            </a:r>
          </a:p>
        </p:txBody>
      </p:sp>
    </p:spTree>
    <p:extLst>
      <p:ext uri="{BB962C8B-B14F-4D97-AF65-F5344CB8AC3E}">
        <p14:creationId xmlns:p14="http://schemas.microsoft.com/office/powerpoint/2010/main" val="34284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73648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Suppose: 10×10</a:t>
            </a:r>
            <a:r>
              <a:rPr lang="en-US" sz="3200" b="0" baseline="30000" dirty="0">
                <a:solidFill>
                  <a:schemeClr val="bg1"/>
                </a:solidFill>
                <a:latin typeface="Gill Sans"/>
                <a:cs typeface="Gill Sans"/>
              </a:rPr>
              <a:t>9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 edges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3200" b="0" dirty="0" err="1">
                <a:solidFill>
                  <a:schemeClr val="bg1"/>
                </a:solidFill>
                <a:latin typeface="Gill Sans"/>
                <a:cs typeface="Gill Sans"/>
              </a:rPr>
              <a:t>src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3200" b="0" dirty="0" err="1">
                <a:solidFill>
                  <a:schemeClr val="bg1"/>
                </a:solidFill>
                <a:latin typeface="Gill Sans"/>
                <a:cs typeface="Gill Sans"/>
              </a:rPr>
              <a:t>dest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) pairs: ~80 GB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8348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12 × 16 GB DIMMS = 192 GB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292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12 × 32 GB DIMMS = 384 GB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18 × 8 GB DIMMS = 144 GB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18 × 16 GB DIMMS = 288 GB</a:t>
            </a:r>
          </a:p>
        </p:txBody>
      </p:sp>
    </p:spTree>
    <p:extLst>
      <p:ext uri="{BB962C8B-B14F-4D97-AF65-F5344CB8AC3E}">
        <p14:creationId xmlns:p14="http://schemas.microsoft.com/office/powerpoint/2010/main" val="29539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ssowary_head_front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(Cassowary)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304800" y="1219200"/>
            <a:ext cx="4724400" cy="2590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In-memory graph engine</a:t>
            </a: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Implemented in </a:t>
            </a:r>
            <a:r>
              <a:rPr lang="en-US" dirty="0" err="1">
                <a:solidFill>
                  <a:schemeClr val="tx1"/>
                </a:solidFill>
              </a:rPr>
              <a:t>Scala</a:t>
            </a:r>
            <a:endParaRPr lang="en-US" dirty="0">
              <a:solidFill>
                <a:schemeClr val="tx1"/>
              </a:solidFill>
            </a:endParaRP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Compact in-memory representations</a:t>
            </a: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But no compression</a:t>
            </a: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Avoid JVM object overhead!</a:t>
            </a:r>
          </a:p>
          <a:p>
            <a:pPr marL="457129" lvl="1" indent="0">
              <a:buNone/>
            </a:pPr>
            <a:r>
              <a:rPr lang="en-US" dirty="0">
                <a:solidFill>
                  <a:schemeClr val="tx1"/>
                </a:solidFill>
              </a:rPr>
              <a:t>Open-source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548640"/>
            <a:ext cx="24384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err="1">
                <a:latin typeface="Gill Sans"/>
                <a:cs typeface="Gill Sans"/>
              </a:rPr>
              <a:t>Cassovary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678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“Semi-streaming”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vertex state in memory, stream over edges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pass = one PageRank iteration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Bottlenecked by memory bandwidth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Don’t run from scratch… use previous values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 few passes are sufficient</a:t>
            </a:r>
          </a:p>
        </p:txBody>
      </p:sp>
    </p:spTree>
    <p:extLst>
      <p:ext uri="{BB962C8B-B14F-4D97-AF65-F5344CB8AC3E}">
        <p14:creationId xmlns:p14="http://schemas.microsoft.com/office/powerpoint/2010/main" val="460785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“Circle of Trust”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9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Ordered set of important neighbors for a user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30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Result of egocentric random walk: Personalized PageRank!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Computed online based on various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of the features used in search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2133600" y="2895600"/>
            <a:ext cx="3810000" cy="2895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57600" y="4191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53000" y="3276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>
            <a:stCxn id="11" idx="7"/>
            <a:endCxn id="16" idx="3"/>
          </p:cNvCxnSpPr>
          <p:nvPr/>
        </p:nvCxnSpPr>
        <p:spPr bwMode="auto">
          <a:xfrm rot="5400000" flipH="1" flipV="1">
            <a:off x="4108263" y="3346263"/>
            <a:ext cx="698874" cy="10798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6324600" y="3124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505200" y="3124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38400" y="3962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2860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895600" y="48768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419600" y="5181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257800" y="4572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086600" y="3886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/>
          <p:cNvCxnSpPr>
            <a:stCxn id="24" idx="2"/>
            <a:endCxn id="11" idx="6"/>
          </p:cNvCxnSpPr>
          <p:nvPr/>
        </p:nvCxnSpPr>
        <p:spPr bwMode="auto">
          <a:xfrm rot="10800000">
            <a:off x="3962400" y="4343400"/>
            <a:ext cx="129540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5" idx="2"/>
          </p:cNvCxnSpPr>
          <p:nvPr/>
        </p:nvCxnSpPr>
        <p:spPr bwMode="auto">
          <a:xfrm flipV="1">
            <a:off x="5257800" y="3276600"/>
            <a:ext cx="10668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4"/>
            <a:endCxn id="24" idx="0"/>
          </p:cNvCxnSpPr>
          <p:nvPr/>
        </p:nvCxnSpPr>
        <p:spPr bwMode="auto">
          <a:xfrm rot="16200000" flipH="1">
            <a:off x="4762500" y="3924300"/>
            <a:ext cx="990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3" idx="2"/>
            <a:endCxn id="21" idx="5"/>
          </p:cNvCxnSpPr>
          <p:nvPr/>
        </p:nvCxnSpPr>
        <p:spPr bwMode="auto">
          <a:xfrm rot="10800000">
            <a:off x="3155764" y="5136964"/>
            <a:ext cx="1263837" cy="19703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5"/>
            <a:endCxn id="25" idx="1"/>
          </p:cNvCxnSpPr>
          <p:nvPr/>
        </p:nvCxnSpPr>
        <p:spPr bwMode="auto">
          <a:xfrm rot="16200000" flipH="1">
            <a:off x="6584763" y="3384363"/>
            <a:ext cx="5464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5"/>
            <a:endCxn id="23" idx="1"/>
          </p:cNvCxnSpPr>
          <p:nvPr/>
        </p:nvCxnSpPr>
        <p:spPr bwMode="auto">
          <a:xfrm rot="16200000" flipH="1">
            <a:off x="3803463" y="4565463"/>
            <a:ext cx="7750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21" idx="7"/>
          </p:cNvCxnSpPr>
          <p:nvPr/>
        </p:nvCxnSpPr>
        <p:spPr bwMode="auto">
          <a:xfrm rot="5400000">
            <a:off x="3193863" y="4413063"/>
            <a:ext cx="4702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9" idx="6"/>
          </p:cNvCxnSpPr>
          <p:nvPr/>
        </p:nvCxnSpPr>
        <p:spPr bwMode="auto">
          <a:xfrm rot="10800000">
            <a:off x="2743200" y="4114800"/>
            <a:ext cx="91440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0"/>
            <a:endCxn id="18" idx="4"/>
          </p:cNvCxnSpPr>
          <p:nvPr/>
        </p:nvCxnSpPr>
        <p:spPr bwMode="auto">
          <a:xfrm rot="16200000" flipV="1">
            <a:off x="3352800" y="3733800"/>
            <a:ext cx="7620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0"/>
            <a:endCxn id="20" idx="4"/>
          </p:cNvCxnSpPr>
          <p:nvPr/>
        </p:nvCxnSpPr>
        <p:spPr bwMode="auto">
          <a:xfrm rot="16200000" flipV="1">
            <a:off x="2057400" y="3429000"/>
            <a:ext cx="9144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57800" y="51624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“circle of trust”</a:t>
            </a:r>
          </a:p>
        </p:txBody>
      </p:sp>
    </p:spTree>
    <p:extLst>
      <p:ext uri="{BB962C8B-B14F-4D97-AF65-F5344CB8AC3E}">
        <p14:creationId xmlns:p14="http://schemas.microsoft.com/office/powerpoint/2010/main" val="1009725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SALSA for Recommendations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66800" y="1581090"/>
            <a:ext cx="3581400" cy="4724400"/>
            <a:chOff x="1066800" y="1447800"/>
            <a:chExt cx="3581400" cy="4724400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1066800" y="1981200"/>
              <a:ext cx="1447800" cy="3581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5240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3200400" y="1447800"/>
              <a:ext cx="1447800" cy="472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36576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36576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5240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6576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5240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5240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36576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3657600" y="541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3657600" y="160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45" name="Straight Arrow Connector 44"/>
            <p:cNvCxnSpPr>
              <a:stCxn id="34" idx="6"/>
              <a:endCxn id="45" idx="2"/>
            </p:cNvCxnSpPr>
            <p:nvPr/>
          </p:nvCxnSpPr>
          <p:spPr bwMode="auto">
            <a:xfrm flipV="1">
              <a:off x="2057400" y="1866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4" idx="6"/>
              <a:endCxn id="37" idx="2"/>
            </p:cNvCxnSpPr>
            <p:nvPr/>
          </p:nvCxnSpPr>
          <p:spPr bwMode="auto">
            <a:xfrm>
              <a:off x="2057400" y="2628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4" idx="6"/>
              <a:endCxn id="42" idx="1"/>
            </p:cNvCxnSpPr>
            <p:nvPr/>
          </p:nvCxnSpPr>
          <p:spPr bwMode="auto">
            <a:xfrm>
              <a:off x="2057400" y="2628900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8" idx="6"/>
              <a:endCxn id="36" idx="2"/>
            </p:cNvCxnSpPr>
            <p:nvPr/>
          </p:nvCxnSpPr>
          <p:spPr bwMode="auto">
            <a:xfrm flipV="1">
              <a:off x="2057400" y="2628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8" idx="6"/>
              <a:endCxn id="39" idx="2"/>
            </p:cNvCxnSpPr>
            <p:nvPr/>
          </p:nvCxnSpPr>
          <p:spPr bwMode="auto">
            <a:xfrm>
              <a:off x="2057400" y="3390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0" idx="6"/>
              <a:endCxn id="36" idx="3"/>
            </p:cNvCxnSpPr>
            <p:nvPr/>
          </p:nvCxnSpPr>
          <p:spPr bwMode="auto">
            <a:xfrm flipV="1">
              <a:off x="2057400" y="2817485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0" idx="6"/>
              <a:endCxn id="42" idx="2"/>
            </p:cNvCxnSpPr>
            <p:nvPr/>
          </p:nvCxnSpPr>
          <p:spPr bwMode="auto">
            <a:xfrm>
              <a:off x="2057400" y="4152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1" idx="6"/>
              <a:endCxn id="43" idx="2"/>
            </p:cNvCxnSpPr>
            <p:nvPr/>
          </p:nvCxnSpPr>
          <p:spPr bwMode="auto">
            <a:xfrm>
              <a:off x="2057400" y="4914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37" idx="3"/>
            </p:cNvCxnSpPr>
            <p:nvPr/>
          </p:nvCxnSpPr>
          <p:spPr bwMode="auto">
            <a:xfrm flipV="1">
              <a:off x="2057400" y="3579485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219200" y="1714380"/>
            <a:ext cx="1143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“hubs”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24200" y="118098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“authorities”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14400" y="57720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>
                <a:solidFill>
                  <a:schemeClr val="bg1"/>
                </a:solidFill>
                <a:latin typeface="Gill Sans"/>
                <a:cs typeface="Gill Sans"/>
              </a:rPr>
              <a:t>CoT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of </a:t>
            </a:r>
            <a:r>
              <a:rPr lang="en-US" sz="2000" b="0" i="1" dirty="0" err="1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43200" y="63816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users LHS follow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57800" y="2590800"/>
            <a:ext cx="3124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hubs scores:</a:t>
            </a:r>
            <a:b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similarity scores to </a:t>
            </a:r>
            <a:r>
              <a:rPr lang="en-US" sz="2000" b="0" i="1" dirty="0" err="1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57800" y="3711714"/>
            <a:ext cx="3581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authority scores: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recommendation scores for </a:t>
            </a:r>
            <a:r>
              <a:rPr lang="en-US" sz="2000" b="0" i="1" dirty="0" err="1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5879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763000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Goel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Lin, Sharma, Wang, and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Zadeh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WTF: The Who to Follow Service at Twitter. WWW 2013</a:t>
            </a:r>
          </a:p>
        </p:txBody>
      </p:sp>
    </p:spTree>
    <p:extLst>
      <p:ext uri="{BB962C8B-B14F-4D97-AF65-F5344CB8AC3E}">
        <p14:creationId xmlns:p14="http://schemas.microsoft.com/office/powerpoint/2010/main" val="353975962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9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8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</a:p>
        </p:txBody>
      </p:sp>
    </p:spTree>
    <p:extLst>
      <p:ext uri="{BB962C8B-B14F-4D97-AF65-F5344CB8AC3E}">
        <p14:creationId xmlns:p14="http://schemas.microsoft.com/office/powerpoint/2010/main" val="24481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28600" y="1295400"/>
            <a:ext cx="5562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What about new users?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4400" y="1853624"/>
            <a:ext cx="4114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Cold start problem: they need recommendations the most!</a:t>
            </a:r>
          </a:p>
        </p:txBody>
      </p:sp>
    </p:spTree>
    <p:extLst>
      <p:ext uri="{BB962C8B-B14F-4D97-AF65-F5344CB8AC3E}">
        <p14:creationId xmlns:p14="http://schemas.microsoft.com/office/powerpoint/2010/main" val="11901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895600" y="1219994"/>
            <a:ext cx="3276600" cy="3352006"/>
            <a:chOff x="2895600" y="1219994"/>
            <a:chExt cx="3276600" cy="335200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rot="16200000" flipV="1">
              <a:off x="5372100" y="3771900"/>
              <a:ext cx="914400" cy="685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 bwMode="auto">
            <a:xfrm rot="5400000">
              <a:off x="45339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chemeClr val="bg1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flipV="1">
              <a:off x="2895600" y="3276600"/>
              <a:ext cx="76200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 bwMode="auto">
            <a:xfrm rot="5400000">
              <a:off x="4381500" y="2171700"/>
              <a:ext cx="762000" cy="22098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>
                  <a:solidFill>
                    <a:schemeClr val="bg1"/>
                  </a:solidFill>
                  <a:latin typeface="Gill Sans"/>
                </a:rPr>
                <a:t>Real-time</a:t>
              </a:r>
              <a:br>
                <a:rPr lang="en-US" sz="2000" b="0" dirty="0">
                  <a:solidFill>
                    <a:schemeClr val="bg1"/>
                  </a:solidFill>
                  <a:latin typeface="Gill Sans"/>
                </a:rPr>
              </a:br>
              <a:r>
                <a:rPr lang="en-US" sz="2000" b="0" dirty="0">
                  <a:solidFill>
                    <a:schemeClr val="bg1"/>
                  </a:solidFill>
                  <a:latin typeface="Gill Sans"/>
                </a:rPr>
                <a:t>Recommendations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rot="5400000" flipH="1" flipV="1">
              <a:off x="4381500" y="2514600"/>
              <a:ext cx="7620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auto">
            <a:xfrm rot="5400000" flipH="1" flipV="1">
              <a:off x="4533900" y="1447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9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1336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Spring 2010: no WTF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741003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Summer 2010: WTF launched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seriously, WTF?</a:t>
            </a:r>
          </a:p>
        </p:txBody>
      </p:sp>
    </p:spTree>
    <p:extLst>
      <p:ext uri="{BB962C8B-B14F-4D97-AF65-F5344CB8AC3E}">
        <p14:creationId xmlns:p14="http://schemas.microsoft.com/office/powerpoint/2010/main" val="27527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Facebook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Act II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Gill Sans"/>
                <a:cs typeface="Gill Sans"/>
              </a:rPr>
              <a:t>RealGraph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(circa 2012)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1792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latin typeface="Gill Sans"/>
                <a:cs typeface="Gill Sans"/>
              </a:rPr>
              <a:t>Goel</a:t>
            </a:r>
            <a:r>
              <a:rPr lang="en-US" b="0" dirty="0">
                <a:latin typeface="Gill Sans"/>
                <a:cs typeface="Gill Sans"/>
              </a:rPr>
              <a:t> et al. Discovering Similar Users on Twitter. MLG 2013.</a:t>
            </a:r>
          </a:p>
        </p:txBody>
      </p:sp>
    </p:spTree>
    <p:extLst>
      <p:ext uri="{BB962C8B-B14F-4D97-AF65-F5344CB8AC3E}">
        <p14:creationId xmlns:p14="http://schemas.microsoft.com/office/powerpoint/2010/main" val="58772647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(Pistachio)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22366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We migrated from </a:t>
            </a:r>
            <a:r>
              <a:rPr lang="en-US" sz="2800" dirty="0" err="1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 back to </a:t>
            </a:r>
            <a:r>
              <a:rPr lang="en-US" sz="2800" dirty="0" err="1">
                <a:solidFill>
                  <a:srgbClr val="FFFFFF"/>
                </a:solidFill>
                <a:latin typeface="Gill Sans"/>
                <a:cs typeface="Gill Sans"/>
              </a:rPr>
              <a:t>Hadoop</a:t>
            </a:r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!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Another “interesting” design choice:</a:t>
            </a:r>
          </a:p>
        </p:txBody>
      </p:sp>
    </p:spTree>
    <p:extLst>
      <p:ext uri="{BB962C8B-B14F-4D97-AF65-F5344CB8AC3E}">
        <p14:creationId xmlns:p14="http://schemas.microsoft.com/office/powerpoint/2010/main" val="19247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Cassovary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was a stopgap!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Right choice at the time!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Whaaaaaa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794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75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Richer graph structure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Simplified production infrastructure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Scaling and fault-tolerance “for free”</a:t>
            </a:r>
          </a:p>
        </p:txBody>
      </p:sp>
    </p:spTree>
    <p:extLst>
      <p:ext uri="{BB962C8B-B14F-4D97-AF65-F5344CB8AC3E}">
        <p14:creationId xmlns:p14="http://schemas.microsoft.com/office/powerpoint/2010/main" val="31609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shuffle is what kills you!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Wait, didn’t you say MapReduce sucks?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794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exactly is the issue?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753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Random walks on egocentric 2-hop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neighborhood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Naïve approach: self-joins to materialize, then run algorithm</a:t>
            </a:r>
          </a:p>
        </p:txBody>
      </p:sp>
    </p:spTree>
    <p:extLst>
      <p:ext uri="{BB962C8B-B14F-4D97-AF65-F5344CB8AC3E}">
        <p14:creationId xmlns:p14="http://schemas.microsoft.com/office/powerpoint/2010/main" val="16899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algorithms in MapReduce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insights: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Batch and “stich together” partial random walks*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Clever sampling to avoid full materialization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0960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*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Sarma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Estimating PageRank on Graph Streams. </a:t>
            </a:r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PODS 2008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Bahmani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Fast Personalized PageRank on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MapReduce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SIGMOD 2011.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7577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Tackle the shuffling problem!</a:t>
            </a:r>
          </a:p>
        </p:txBody>
      </p:sp>
    </p:spTree>
    <p:extLst>
      <p:ext uri="{BB962C8B-B14F-4D97-AF65-F5344CB8AC3E}">
        <p14:creationId xmlns:p14="http://schemas.microsoft.com/office/powerpoint/2010/main" val="94651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219200" y="3200400"/>
            <a:ext cx="16002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Candidate Generation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Candidates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38600" y="5181600"/>
            <a:ext cx="1676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28956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62000" y="1600200"/>
            <a:ext cx="6248400" cy="609600"/>
            <a:chOff x="762000" y="1143000"/>
            <a:chExt cx="6248400" cy="6096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620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Follow graph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384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err="1">
                  <a:solidFill>
                    <a:schemeClr val="bg1"/>
                  </a:solidFill>
                  <a:latin typeface="Gill Sans"/>
                  <a:cs typeface="Gill Sans"/>
                </a:rPr>
                <a:t>Retweet</a:t>
              </a: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graph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148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Favorite graph</a:t>
              </a: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400" y="1219200"/>
              <a:ext cx="1905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20" name="Right Arrow 19"/>
          <p:cNvSpPr/>
          <p:nvPr/>
        </p:nvSpPr>
        <p:spPr bwMode="auto">
          <a:xfrm>
            <a:off x="57912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Final Results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038600" y="32766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Trained Model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1524000" y="44196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6002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2133600" y="2286000"/>
            <a:ext cx="914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H="1">
            <a:off x="2667000" y="2286000"/>
            <a:ext cx="17526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>
            <a:off x="2209800" y="2286000"/>
            <a:ext cx="1905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 bwMode="auto">
          <a:xfrm rot="5400000">
            <a:off x="4343400" y="43434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29000" y="2286000"/>
            <a:ext cx="1143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 bwMode="auto">
          <a:xfrm flipH="1">
            <a:off x="48768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Large-Scale Machine Learning at Twitter. SIGMOD 2012.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Throw in ML while we’re at it…</a:t>
            </a:r>
          </a:p>
        </p:txBody>
      </p:sp>
    </p:spTree>
    <p:extLst>
      <p:ext uri="{BB962C8B-B14F-4D97-AF65-F5344CB8AC3E}">
        <p14:creationId xmlns:p14="http://schemas.microsoft.com/office/powerpoint/2010/main" val="334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ho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28731"/>
            <a:ext cx="9144000" cy="1218673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(Fire hose)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Act III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Gill Sans"/>
                <a:cs typeface="Gill Sans"/>
              </a:rPr>
              <a:t>MagicRecs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(circa 2013)</a:t>
            </a:r>
          </a:p>
        </p:txBody>
      </p:sp>
    </p:spTree>
    <p:extLst>
      <p:ext uri="{BB962C8B-B14F-4D97-AF65-F5344CB8AC3E}">
        <p14:creationId xmlns:p14="http://schemas.microsoft.com/office/powerpoint/2010/main" val="1703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kern="0" dirty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b="0" kern="0" dirty="0" err="1">
                <a:latin typeface="Gill Sans"/>
                <a:ea typeface="+mj-ea"/>
                <a:cs typeface="Gill Sans"/>
              </a:rPr>
              <a:t>sh</a:t>
            </a:r>
            <a:r>
              <a:rPr lang="en-US" sz="3200" b="0" kern="0" dirty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6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ndon_bus_and_telephone_box_on_Haymarke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045" y="1"/>
            <a:ext cx="10281645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Wikipedia (Motion Blur)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35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Gill Sans"/>
                <a:cs typeface="Gill Sans"/>
              </a:rPr>
              <a:t>Isn’t the point of Twitter real-time?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9739">
            <a:off x="1186203" y="912557"/>
            <a:ext cx="4611010" cy="1957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So why is WTF still dominated by batch processing?</a:t>
            </a:r>
          </a:p>
        </p:txBody>
      </p:sp>
    </p:spTree>
    <p:extLst>
      <p:ext uri="{BB962C8B-B14F-4D97-AF65-F5344CB8AC3E}">
        <p14:creationId xmlns:p14="http://schemas.microsoft.com/office/powerpoint/2010/main" val="7061787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Observation: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fresh recommendations get better engagement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Logical conclusion: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generate recommendations in real time!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718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From batch to real-time recommendations: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99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Recommendations based on recent activity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“Trending in your network”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016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Inverts the WTF problem: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397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this user, what recommendations to generate?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this new edge, which user to make recommendations to?</a:t>
            </a:r>
          </a:p>
        </p:txBody>
      </p:sp>
    </p:spTree>
    <p:extLst>
      <p:ext uri="{BB962C8B-B14F-4D97-AF65-F5344CB8AC3E}">
        <p14:creationId xmlns:p14="http://schemas.microsoft.com/office/powerpoint/2010/main" val="40865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207419" y="3262389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3200400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5224804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07419" y="117911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3547693" y="2495985"/>
            <a:ext cx="719312" cy="825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4554712" y="2495985"/>
            <a:ext cx="729678" cy="825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3547693" y="1526403"/>
            <a:ext cx="719312" cy="68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4554712" y="1526403"/>
            <a:ext cx="729678" cy="68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197441" y="2171639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4400881" y="2578518"/>
            <a:ext cx="9978" cy="683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4400881" y="1585989"/>
            <a:ext cx="9978" cy="585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3897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Why does this work?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02241" y="1714439"/>
            <a:ext cx="0" cy="1471750"/>
          </a:xfrm>
          <a:prstGeom prst="straightConnector1">
            <a:avLst/>
          </a:prstGeom>
          <a:ln w="60325"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428333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 follows B’s because they’re interesting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4659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B’s following C’s because “something’s happening”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50408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(generalizes to any activity)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Lin. Real-Time Twitter Recommendation: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Online Motif Detection in Large Dynamic Graphs. VLDB 2014</a:t>
            </a:r>
          </a:p>
        </p:txBody>
      </p:sp>
    </p:spTree>
    <p:extLst>
      <p:ext uri="{BB962C8B-B14F-4D97-AF65-F5344CB8AC3E}">
        <p14:creationId xmlns:p14="http://schemas.microsoft.com/office/powerpoint/2010/main" val="3534041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8" grpId="0" animBg="1"/>
      <p:bldP spid="26" grpId="0"/>
      <p:bldP spid="34" grpId="0"/>
      <p:bldP spid="35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8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Scale of the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8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vertices,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10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edges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Designed for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events per second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Materialize everyone’s two-hop neighborhood, intersect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Naïve solutions: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Poll each vertex periodically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#2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: Partition graph to eliminate non-local intersections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ill Sans"/>
                <a:cs typeface="Gill Sans"/>
              </a:rPr>
              <a:t>Production solution: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#1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: Convert problem into adjacency list intersection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Lin. Real-Time Twitter Recommendation: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Online Motif Detection in Large Dynamic Graphs. VLDB 2014</a:t>
            </a:r>
          </a:p>
        </p:txBody>
      </p:sp>
    </p:spTree>
    <p:extLst>
      <p:ext uri="{BB962C8B-B14F-4D97-AF65-F5344CB8AC3E}">
        <p14:creationId xmlns:p14="http://schemas.microsoft.com/office/powerpoint/2010/main" val="6692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6" grpId="0"/>
      <p:bldP spid="7" grpId="0"/>
      <p:bldP spid="8" grpId="0"/>
      <p:bldP spid="12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</a:p>
        </p:txBody>
      </p:sp>
      <p:sp>
        <p:nvSpPr>
          <p:cNvPr id="29" name="Oval 28"/>
          <p:cNvSpPr/>
          <p:nvPr/>
        </p:nvSpPr>
        <p:spPr>
          <a:xfrm>
            <a:off x="73914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3820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9" idx="6"/>
            <a:endCxn id="30" idx="2"/>
          </p:cNvCxnSpPr>
          <p:nvPr/>
        </p:nvCxnSpPr>
        <p:spPr>
          <a:xfrm>
            <a:off x="7798279" y="33017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3914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820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3" idx="6"/>
            <a:endCxn id="36" idx="2"/>
          </p:cNvCxnSpPr>
          <p:nvPr/>
        </p:nvCxnSpPr>
        <p:spPr>
          <a:xfrm>
            <a:off x="7798279" y="3783403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3914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820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1" name="Straight Arrow Connector 40"/>
          <p:cNvCxnSpPr>
            <a:stCxn id="39" idx="6"/>
            <a:endCxn id="40" idx="2"/>
          </p:cNvCxnSpPr>
          <p:nvPr/>
        </p:nvCxnSpPr>
        <p:spPr>
          <a:xfrm>
            <a:off x="7798279" y="42923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Down Arrow 7"/>
          <p:cNvSpPr/>
          <p:nvPr/>
        </p:nvSpPr>
        <p:spPr bwMode="auto">
          <a:xfrm>
            <a:off x="7848600" y="21336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query B, return all A’s that link to it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query C, return all B’s that link to it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Node Solution</a:t>
            </a:r>
          </a:p>
        </p:txBody>
      </p:sp>
    </p:spTree>
    <p:extLst>
      <p:ext uri="{BB962C8B-B14F-4D97-AF65-F5344CB8AC3E}">
        <p14:creationId xmlns:p14="http://schemas.microsoft.com/office/powerpoint/2010/main" val="1379298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9" grpId="0" animBg="1"/>
      <p:bldP spid="30" grpId="0" animBg="1"/>
      <p:bldP spid="33" grpId="0" animBg="1"/>
      <p:bldP spid="36" grpId="0" animBg="1"/>
      <p:bldP spid="39" grpId="0" animBg="1"/>
      <p:bldP spid="40" grpId="0" animBg="1"/>
      <p:bldP spid="8" grpId="0" animBg="1"/>
      <p:bldP spid="43" grpId="0"/>
      <p:bldP spid="44" grpId="0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query B, return all A’s that link to it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query C, return all B’s that link to it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0600" y="3276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2. Query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for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get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00600" y="3724245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3. For each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query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00600" y="4171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4. Intersect lists to compute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’s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00600" y="28194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1. Receive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to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 C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#1: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Convert problem into adjacency list intersection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105127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1" grpId="0"/>
      <p:bldP spid="34" grpId="0"/>
      <p:bldP spid="35" grpId="0"/>
      <p:bldP spid="37" grpId="0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1219200" y="38862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24384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29000" y="1981200"/>
            <a:ext cx="3124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Replicate on every node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29000" y="51816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Partition by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572000" y="3882776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883819" y="4949576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54" name="Oval 53"/>
          <p:cNvSpPr/>
          <p:nvPr/>
        </p:nvSpPr>
        <p:spPr>
          <a:xfrm>
            <a:off x="4724400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5" name="Oval 54"/>
          <p:cNvSpPr/>
          <p:nvPr/>
        </p:nvSpPr>
        <p:spPr>
          <a:xfrm>
            <a:off x="7060721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5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53" idx="1"/>
            <a:endCxn id="54" idx="5"/>
          </p:cNvCxnSpPr>
          <p:nvPr/>
        </p:nvCxnSpPr>
        <p:spPr>
          <a:xfrm flipH="1" flipV="1">
            <a:off x="5071693" y="3928693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7"/>
            <a:endCxn id="55" idx="3"/>
          </p:cNvCxnSpPr>
          <p:nvPr/>
        </p:nvCxnSpPr>
        <p:spPr>
          <a:xfrm flipV="1">
            <a:off x="6231112" y="3928693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873841" y="3604347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3" idx="0"/>
            <a:endCxn id="58" idx="4"/>
          </p:cNvCxnSpPr>
          <p:nvPr/>
        </p:nvCxnSpPr>
        <p:spPr>
          <a:xfrm flipH="1" flipV="1">
            <a:off x="6077281" y="4011226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5438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85344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62" name="Straight Arrow Connector 61"/>
          <p:cNvCxnSpPr>
            <a:stCxn id="60" idx="6"/>
            <a:endCxn id="61" idx="2"/>
          </p:cNvCxnSpPr>
          <p:nvPr/>
        </p:nvCxnSpPr>
        <p:spPr>
          <a:xfrm>
            <a:off x="7950679" y="17015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own Arrow 68"/>
          <p:cNvSpPr/>
          <p:nvPr/>
        </p:nvSpPr>
        <p:spPr bwMode="auto">
          <a:xfrm>
            <a:off x="8001000" y="5334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48200" y="2362200"/>
            <a:ext cx="4267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1. Fan out new edge to every node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648200" y="26670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2. Run algorithm on each partition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648200" y="29718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3. Gather results from each partition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#2: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Partition graph to eliminate non-local intersections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Solution</a:t>
            </a:r>
          </a:p>
        </p:txBody>
      </p:sp>
    </p:spTree>
    <p:extLst>
      <p:ext uri="{BB962C8B-B14F-4D97-AF65-F5344CB8AC3E}">
        <p14:creationId xmlns:p14="http://schemas.microsoft.com/office/powerpoint/2010/main" val="225371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  <p:bldP spid="3" grpId="0" animBg="1"/>
      <p:bldP spid="35" grpId="0"/>
      <p:bldP spid="37" grpId="0"/>
      <p:bldP spid="52" grpId="0" animBg="1"/>
      <p:bldP spid="53" grpId="0" animBg="1"/>
      <p:bldP spid="54" grpId="0" animBg="1"/>
      <p:bldP spid="54" grpId="1" animBg="1"/>
      <p:bldP spid="55" grpId="0" animBg="1"/>
      <p:bldP spid="58" grpId="0" animBg="1"/>
      <p:bldP spid="60" grpId="0" animBg="1"/>
      <p:bldP spid="61" grpId="0" animBg="1"/>
      <p:bldP spid="69" grpId="0" animBg="1"/>
      <p:bldP spid="70" grpId="0"/>
      <p:bldP spid="71" grpId="0"/>
      <p:bldP spid="72" grpId="0"/>
      <p:bldP spid="7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Lin. Real-Time Twitter Recommendation: </a:t>
            </a:r>
            <a:b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Online Motif Detection in Large Dynamic Graphs. VLDB 2014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 Status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Usage Statistics (Circa 2014)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Push recommendations to Twitter mobile users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Billions of raw candidates, millions of push notifications daily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Launched September 2013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End-to-end latency (from edge creation to delivery): </a:t>
            </a:r>
            <a:b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</a:b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median 7s, p99 15s</a:t>
            </a:r>
          </a:p>
        </p:txBody>
      </p:sp>
    </p:spTree>
    <p:extLst>
      <p:ext uri="{BB962C8B-B14F-4D97-AF65-F5344CB8AC3E}">
        <p14:creationId xmlns:p14="http://schemas.microsoft.com/office/powerpoint/2010/main" val="114442714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122" y="0"/>
            <a:ext cx="10325722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flickr</a:t>
            </a:r>
            <a:r>
              <a:rPr lang="en-US" sz="1000" b="0" dirty="0">
                <a:solidFill>
                  <a:srgbClr val="FFFFFF"/>
                </a:solidFill>
              </a:rPr>
              <a:t> (https://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martinsfoto</a:t>
            </a:r>
            <a:r>
              <a:rPr lang="en-US" sz="1000" b="0" dirty="0">
                <a:solidFill>
                  <a:srgbClr val="FFFFFF"/>
                </a:solidFill>
              </a:rPr>
              <a:t>/6432093025/)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Act IV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Gill Sans"/>
                <a:cs typeface="Gill Sans"/>
              </a:rPr>
              <a:t>GraphJet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(circa 2014)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5720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Fully bought into the potential of real-time</a:t>
            </a:r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</a:p>
          <a:p>
            <a:pPr algn="ctr"/>
            <a:r>
              <a:rPr lang="is-IS" sz="2400" b="0" dirty="0">
                <a:solidFill>
                  <a:srgbClr val="FFFFFF"/>
                </a:solidFill>
                <a:latin typeface="Gill Sans"/>
                <a:cs typeface="Gill Sans"/>
              </a:rPr>
              <a:t>but needed something </a:t>
            </a:r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more general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Focused specifically on the interaction graph</a:t>
            </a:r>
          </a:p>
        </p:txBody>
      </p:sp>
    </p:spTree>
    <p:extLst>
      <p:ext uri="{BB962C8B-B14F-4D97-AF65-F5344CB8AC3E}">
        <p14:creationId xmlns:p14="http://schemas.microsoft.com/office/powerpoint/2010/main" val="1747439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00400" y="1871246"/>
            <a:ext cx="2667000" cy="4343400"/>
            <a:chOff x="3200400" y="880646"/>
            <a:chExt cx="2667000" cy="4343400"/>
          </a:xfrm>
        </p:grpSpPr>
        <p:sp>
          <p:nvSpPr>
            <p:cNvPr id="11" name="Oval 10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1" idx="6"/>
              <a:endCxn id="22" idx="4294967295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6"/>
              <a:endCxn id="14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6"/>
              <a:endCxn id="19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5" idx="6"/>
              <a:endCxn id="13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6"/>
              <a:endCxn id="16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3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9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20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6"/>
              <a:endCxn id="14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2673178" y="2071361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users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19600" y="1387445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tweets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73178" y="1795046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LHS</a:t>
            </a:r>
            <a:endParaRPr lang="en-US" sz="20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114300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RHS</a:t>
            </a:r>
            <a:endParaRPr lang="en-US" sz="20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07087" y="5483423"/>
            <a:ext cx="2231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insertEdge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(u, t, r)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4800" y="6242446"/>
            <a:ext cx="244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4800" y="6474023"/>
            <a:ext cx="341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(u, k)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64803" y="6242446"/>
            <a:ext cx="2554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getRightVertexEdges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(t)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62600" y="6474023"/>
            <a:ext cx="3524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getRightVertexRandomEdges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(t, k)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33800" y="1947446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type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417557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31" grpId="0"/>
      <p:bldP spid="32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874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What exactly did I do at Twitter?</a:t>
            </a:r>
          </a:p>
        </p:txBody>
      </p:sp>
    </p:spTree>
    <p:extLst>
      <p:ext uri="{BB962C8B-B14F-4D97-AF65-F5344CB8AC3E}">
        <p14:creationId xmlns:p14="http://schemas.microsoft.com/office/powerpoint/2010/main" val="346715477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848290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Note: design supports revisiting these choices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2389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Make it simple, make it fast!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Noteworthy design decisions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114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partitioning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495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Focus on recent data, fits on a single machine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181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deletes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562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Not meaningful w/ interaction 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248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arbitrary edge metadata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29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Marginally better results at the cost of space – not worthwhile</a:t>
            </a:r>
          </a:p>
        </p:txBody>
      </p:sp>
    </p:spTree>
    <p:extLst>
      <p:ext uri="{BB962C8B-B14F-4D97-AF65-F5344CB8AC3E}">
        <p14:creationId xmlns:p14="http://schemas.microsoft.com/office/powerpoint/2010/main" val="2773938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700482" y="3750966"/>
            <a:ext cx="852714" cy="23948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691081" y="4883085"/>
            <a:ext cx="176349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695368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685140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690254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625596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566052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7877" y="3775089"/>
            <a:ext cx="1429063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Gill Sans"/>
                <a:cs typeface="Gill Sans"/>
              </a:rPr>
              <a:t>✘</a:t>
            </a:r>
            <a:endParaRPr lang="en-US" sz="13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5400000">
            <a:off x="3721095" y="710224"/>
            <a:ext cx="762000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Storage Engine</a:t>
            </a:r>
          </a:p>
        </p:txBody>
      </p:sp>
      <p:sp>
        <p:nvSpPr>
          <p:cNvPr id="11" name="Rounded Rectangle 10"/>
          <p:cNvSpPr/>
          <p:nvPr/>
        </p:nvSpPr>
        <p:spPr bwMode="auto">
          <a:xfrm rot="5400000">
            <a:off x="3848091" y="-1093172"/>
            <a:ext cx="508006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API Endpoint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89394" y="278424"/>
            <a:ext cx="12700" cy="6712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81400" y="152400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</a:p>
        </p:txBody>
      </p:sp>
      <p:sp>
        <p:nvSpPr>
          <p:cNvPr id="14" name="Rounded Rectangle 13"/>
          <p:cNvSpPr/>
          <p:nvPr/>
        </p:nvSpPr>
        <p:spPr bwMode="auto">
          <a:xfrm rot="5400000">
            <a:off x="3721095" y="-280377"/>
            <a:ext cx="762000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Recommendation Engine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98514" y="495185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insertEdge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0200" y="281480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getLeftVertexEdges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5054" y="310733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58091" y="334402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800" b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96566" y="6219790"/>
            <a:ext cx="4969328" cy="461665"/>
            <a:chOff x="1596566" y="6246167"/>
            <a:chExt cx="4969328" cy="461665"/>
          </a:xfrm>
        </p:grpSpPr>
        <p:cxnSp>
          <p:nvCxnSpPr>
            <p:cNvPr id="19" name="Straight Arrow Connector 18"/>
            <p:cNvCxnSpPr>
              <a:stCxn id="22" idx="1"/>
            </p:cNvCxnSpPr>
            <p:nvPr/>
          </p:nvCxnSpPr>
          <p:spPr>
            <a:xfrm flipH="1">
              <a:off x="1596566" y="6477000"/>
              <a:ext cx="1328532" cy="1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25098" y="6246167"/>
              <a:ext cx="22565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>
                  <a:solidFill>
                    <a:schemeClr val="bg1"/>
                  </a:solidFill>
                  <a:latin typeface="Gill Sans"/>
                  <a:cs typeface="Gill Sans"/>
                </a:rPr>
                <a:t>Moving Window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3" name="Straight Arrow Connector 22"/>
            <p:cNvCxnSpPr>
              <a:stCxn id="22" idx="3"/>
            </p:cNvCxnSpPr>
            <p:nvPr/>
          </p:nvCxnSpPr>
          <p:spPr>
            <a:xfrm>
              <a:off x="5181600" y="6477000"/>
              <a:ext cx="1377947" cy="84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600200" y="6324600"/>
              <a:ext cx="12694" cy="3217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553200" y="6324600"/>
              <a:ext cx="12694" cy="3217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241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/>
      <p:bldP spid="9" grpId="1"/>
      <p:bldP spid="10" grpId="0" animBg="1"/>
      <p:bldP spid="11" grpId="0" animBg="1"/>
      <p:bldP spid="13" grpId="0"/>
      <p:bldP spid="14" grpId="0" animBg="1"/>
      <p:bldP spid="15" grpId="0"/>
      <p:bldP spid="16" grpId="0"/>
      <p:bldP spid="17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3067" y="1219200"/>
            <a:ext cx="4108622" cy="5029200"/>
            <a:chOff x="2673178" y="194846"/>
            <a:chExt cx="4108622" cy="5029200"/>
          </a:xfrm>
        </p:grpSpPr>
        <p:sp>
          <p:nvSpPr>
            <p:cNvPr id="11" name="Oval 10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1" idx="6"/>
              <a:endCxn id="22" idx="2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6"/>
              <a:endCxn id="14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6"/>
              <a:endCxn id="19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5" idx="6"/>
              <a:endCxn id="13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6"/>
              <a:endCxn id="16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3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9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20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6"/>
              <a:endCxn id="14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73178" y="1080761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users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19600" y="439291"/>
              <a:ext cx="2362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tweets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73178" y="8044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Gill Sans"/>
                  <a:cs typeface="Gill Sans"/>
                </a:rPr>
                <a:t>LHS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00600" y="194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Gill Sans"/>
                  <a:cs typeface="Gill Sans"/>
                </a:rPr>
                <a:t>RHS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33800" y="956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type </a:t>
              </a: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t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04800" y="845403"/>
            <a:ext cx="3152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 tweets might a user be interested in?</a:t>
            </a:r>
          </a:p>
        </p:txBody>
      </p:sp>
      <p:sp>
        <p:nvSpPr>
          <p:cNvPr id="38" name="Right Arrow 37"/>
          <p:cNvSpPr/>
          <p:nvPr/>
        </p:nvSpPr>
        <p:spPr bwMode="auto">
          <a:xfrm>
            <a:off x="2328893" y="4191000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340289" y="3429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40289" y="4191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340289" y="4953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64089" y="2438400"/>
            <a:ext cx="2819400" cy="4038600"/>
            <a:chOff x="3124200" y="2438400"/>
            <a:chExt cx="2819400" cy="40386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3124200" y="2438400"/>
              <a:ext cx="2819400" cy="990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 bwMode="auto">
            <a:xfrm>
              <a:off x="3124200" y="3429000"/>
              <a:ext cx="0" cy="2057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 bwMode="auto">
            <a:xfrm>
              <a:off x="5943600" y="2438400"/>
              <a:ext cx="0" cy="4038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>
              <a:off x="3200400" y="5486400"/>
              <a:ext cx="2743200" cy="990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29489" y="4250225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Query User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4689" y="5543490"/>
            <a:ext cx="37242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User’s highly-ranked neighbors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2889" y="5943600"/>
            <a:ext cx="37242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/>
                <a:cs typeface="Gill Sans"/>
              </a:rPr>
              <a:t>Materialize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interaction subgraph</a:t>
            </a:r>
          </a:p>
        </p:txBody>
      </p:sp>
      <p:sp>
        <p:nvSpPr>
          <p:cNvPr id="52" name="Left-Right Arrow 51"/>
          <p:cNvSpPr/>
          <p:nvPr/>
        </p:nvSpPr>
        <p:spPr bwMode="auto">
          <a:xfrm>
            <a:off x="3912357" y="4109683"/>
            <a:ext cx="1519194" cy="67624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76347" y="3951955"/>
            <a:ext cx="24503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Random walk to distribute probability mass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5472932" y="2667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5472932" y="5715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88857" y="5410200"/>
            <a:ext cx="24503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Inject highly-ranked tweets into </a:t>
            </a:r>
            <a:r>
              <a:rPr lang="en-US" sz="2000" b="0">
                <a:solidFill>
                  <a:schemeClr val="bg1"/>
                </a:solidFill>
                <a:latin typeface="Gill Sans"/>
                <a:cs typeface="Gill Sans"/>
              </a:rPr>
              <a:t>user’s home timeline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Recommendation Algorithm: </a:t>
            </a:r>
            <a:r>
              <a:rPr lang="en-US" sz="3600" b="0" dirty="0" err="1">
                <a:solidFill>
                  <a:schemeClr val="bg1"/>
                </a:solidFill>
                <a:latin typeface="Gill Sans"/>
                <a:cs typeface="Gill Sans"/>
              </a:rPr>
              <a:t>Subgraph</a:t>
            </a: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 SALSA</a:t>
            </a:r>
          </a:p>
        </p:txBody>
      </p:sp>
    </p:spTree>
    <p:extLst>
      <p:ext uri="{BB962C8B-B14F-4D97-AF65-F5344CB8AC3E}">
        <p14:creationId xmlns:p14="http://schemas.microsoft.com/office/powerpoint/2010/main" val="1738287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39" grpId="0" animBg="1"/>
      <p:bldP spid="40" grpId="0" animBg="1"/>
      <p:bldP spid="42" grpId="0" animBg="1"/>
      <p:bldP spid="49" grpId="0"/>
      <p:bldP spid="50" grpId="0"/>
      <p:bldP spid="51" grpId="0"/>
      <p:bldP spid="52" grpId="0" animBg="1"/>
      <p:bldP spid="53" grpId="0"/>
      <p:bldP spid="54" grpId="0" animBg="1"/>
      <p:bldP spid="55" grpId="0" animBg="1"/>
      <p:bldP spid="5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16643" y="1219200"/>
            <a:ext cx="4108622" cy="5029200"/>
            <a:chOff x="2673178" y="194846"/>
            <a:chExt cx="4108622" cy="5029200"/>
          </a:xfrm>
        </p:grpSpPr>
        <p:sp>
          <p:nvSpPr>
            <p:cNvPr id="5" name="Oval 4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6"/>
              <a:endCxn id="24" idx="2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6"/>
              <a:endCxn id="16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6"/>
              <a:endCxn id="21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7" idx="6"/>
              <a:endCxn id="15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7" idx="6"/>
              <a:endCxn id="18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9" idx="6"/>
              <a:endCxn id="15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9" idx="6"/>
              <a:endCxn id="21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6"/>
              <a:endCxn id="22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0" idx="6"/>
              <a:endCxn id="16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673178" y="1080761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users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19600" y="439291"/>
              <a:ext cx="2362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tweets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73178" y="8044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Gill Sans"/>
                  <a:cs typeface="Gill Sans"/>
                </a:rPr>
                <a:t>LHS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00600" y="194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Gill Sans"/>
                  <a:cs typeface="Gill Sans"/>
                </a:rPr>
                <a:t>RHS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33800" y="956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type </a:t>
              </a:r>
              <a:r>
                <a:rPr lang="en-US" sz="2000" b="0" i="1" dirty="0">
                  <a:solidFill>
                    <a:schemeClr val="bg1"/>
                  </a:solidFill>
                  <a:latin typeface="Gill Sans"/>
                  <a:cs typeface="Gill Sans"/>
                </a:rPr>
                <a:t>t</a:t>
              </a:r>
            </a:p>
          </p:txBody>
        </p:sp>
      </p:grpSp>
      <p:sp>
        <p:nvSpPr>
          <p:cNvPr id="29" name="Right Arrow 28"/>
          <p:cNvSpPr/>
          <p:nvPr/>
        </p:nvSpPr>
        <p:spPr bwMode="auto">
          <a:xfrm>
            <a:off x="2293265" y="2616630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861" y="2675855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Query User</a:t>
            </a:r>
          </a:p>
        </p:txBody>
      </p:sp>
      <p:sp>
        <p:nvSpPr>
          <p:cNvPr id="31" name="Right Arrow 30"/>
          <p:cNvSpPr/>
          <p:nvPr/>
        </p:nvSpPr>
        <p:spPr bwMode="auto">
          <a:xfrm rot="10800000">
            <a:off x="6088980" y="3370428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6884" y="3157542"/>
            <a:ext cx="19335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Recommend users to follow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58038" y="3411673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Query Tweet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15200" y="3871632"/>
            <a:ext cx="15815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Recommend Content</a:t>
            </a:r>
          </a:p>
        </p:txBody>
      </p:sp>
      <p:sp>
        <p:nvSpPr>
          <p:cNvPr id="35" name="Left-Right Arrow 34"/>
          <p:cNvSpPr/>
          <p:nvPr/>
        </p:nvSpPr>
        <p:spPr bwMode="auto">
          <a:xfrm>
            <a:off x="3917768" y="3370428"/>
            <a:ext cx="1519194" cy="67624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04384" y="4851737"/>
            <a:ext cx="260980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Formulation of cosine similarity in terms of random walks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04384" y="5924490"/>
            <a:ext cx="26098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Visit prob. ~ sim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7935" y="5539306"/>
            <a:ext cx="445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(u, k)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935" y="5879068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getRightVertexRandomEdges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(v, k)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261" y="4701106"/>
            <a:ext cx="22981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Efficient sampling API is critical!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Goel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Discovering Similar Users on Twitter. MLG 2013.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Recommendation Algorithm: </a:t>
            </a: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Similarity Query</a:t>
            </a:r>
          </a:p>
        </p:txBody>
      </p:sp>
    </p:spTree>
    <p:extLst>
      <p:ext uri="{BB962C8B-B14F-4D97-AF65-F5344CB8AC3E}">
        <p14:creationId xmlns:p14="http://schemas.microsoft.com/office/powerpoint/2010/main" val="1038361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/>
      <p:bldP spid="34" grpId="0"/>
      <p:bldP spid="35" grpId="0" animBg="1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2614136"/>
            <a:ext cx="1905000" cy="2417595"/>
            <a:chOff x="304800" y="3192958"/>
            <a:chExt cx="1905000" cy="2417595"/>
          </a:xfrm>
        </p:grpSpPr>
        <p:sp>
          <p:nvSpPr>
            <p:cNvPr id="6" name="Rectangle 5"/>
            <p:cNvSpPr/>
            <p:nvPr/>
          </p:nvSpPr>
          <p:spPr bwMode="auto">
            <a:xfrm>
              <a:off x="304800" y="3593069"/>
              <a:ext cx="1905000" cy="20174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609600" y="3821669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1295400" y="38216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609600" y="48884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609600" y="43550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1295400" y="43550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322196" y="490052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3192958"/>
              <a:ext cx="1905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Kafka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41404" y="2404647"/>
            <a:ext cx="2991803" cy="3234153"/>
            <a:chOff x="2341404" y="2983469"/>
            <a:chExt cx="2991803" cy="3234153"/>
          </a:xfrm>
        </p:grpSpPr>
        <p:sp>
          <p:nvSpPr>
            <p:cNvPr id="14" name="Right Arrow 13"/>
            <p:cNvSpPr/>
            <p:nvPr/>
          </p:nvSpPr>
          <p:spPr bwMode="auto">
            <a:xfrm>
              <a:off x="2341404" y="4290928"/>
              <a:ext cx="935196" cy="6096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 rot="5400000">
              <a:off x="4079420" y="4689810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 rot="5400000">
              <a:off x="4079420" y="3927810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 rot="5400000">
              <a:off x="4079420" y="3160371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 rot="5400000">
              <a:off x="4068542" y="2409249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8207" y="5879068"/>
              <a:ext cx="1905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5435594" y="2404646"/>
            <a:ext cx="508006" cy="3022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</a:rPr>
              <a:t>Load Balancer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80907" y="3090447"/>
            <a:ext cx="2477293" cy="2027013"/>
            <a:chOff x="5980907" y="3669269"/>
            <a:chExt cx="2477293" cy="2027013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H="1" flipV="1">
              <a:off x="5980907" y="4494768"/>
              <a:ext cx="953293" cy="127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 bwMode="auto">
            <a:xfrm rot="5400000">
              <a:off x="7487046" y="3764914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 rot="5400000">
              <a:off x="7487046" y="3155315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 rot="5400000">
              <a:off x="7487046" y="4374514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10400" y="5357728"/>
              <a:ext cx="1447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Deployment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84488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 Status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Started serving production traffic early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0435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Cold startup: ingestion at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6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edges per sec from Kafka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4245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Steady state: ingestion at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edges per sec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1103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Space usage: O(10</a:t>
            </a:r>
            <a:r>
              <a:rPr lang="en-US" sz="2400" b="0" baseline="30000" dirty="0">
                <a:solidFill>
                  <a:schemeClr val="bg1"/>
                </a:solidFill>
                <a:latin typeface="Gill Sans"/>
                <a:cs typeface="Gill Sans"/>
              </a:rPr>
              <a:t>9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) edges in &lt; 30 GB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7961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Sample recommendation algorithm</a:t>
            </a:r>
            <a:r>
              <a:rPr lang="en-US" sz="2400" b="0">
                <a:solidFill>
                  <a:schemeClr val="bg1"/>
                </a:solidFill>
                <a:latin typeface="Gill Sans"/>
                <a:cs typeface="Gill Sans"/>
              </a:rPr>
              <a:t>: subgraph SALSA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1771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500 QPS, p50 = 19ms, p99 = 33ms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2190690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Dual Intel Xeon 6-cores (</a:t>
            </a:r>
            <a:r>
              <a:rPr lang="is-IS" sz="2400" b="0" dirty="0">
                <a:solidFill>
                  <a:schemeClr val="bg1"/>
                </a:solidFill>
                <a:latin typeface="Gill Sans"/>
                <a:cs typeface="Gill Sans"/>
              </a:rPr>
              <a:t>E5-2620 v2) at 2.1 GHz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224315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434191-einstein-tongue_custom-36fb0ce35776dc2d92eda90880022bf48a67e192-s4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6096000" cy="6841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09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Make things as simple as possible, but not simpler.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With lots of data, algorithms don’t really matter that much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Takeaway lesson #01: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Why a complex architecture when a simple one suffices?</a:t>
            </a:r>
          </a:p>
        </p:txBody>
      </p:sp>
    </p:spTree>
    <p:extLst>
      <p:ext uri="{BB962C8B-B14F-4D97-AF65-F5344CB8AC3E}">
        <p14:creationId xmlns:p14="http://schemas.microsoft.com/office/powerpoint/2010/main" val="72293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240710770_11d9233cec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54173"/>
            <a:ext cx="10363200" cy="6912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57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latin typeface="Gill Sans"/>
                <a:cs typeface="Gill Sans"/>
              </a:rPr>
              <a:t>Constraints aren’t always technical.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876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Takeaway lesson #10: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pl-PL" sz="1000" b="0" dirty="0" err="1"/>
              <a:t>https</a:t>
            </a:r>
            <a:r>
              <a:rPr lang="pl-PL" sz="1000" b="0" dirty="0"/>
              <a:t>://</a:t>
            </a:r>
            <a:r>
              <a:rPr lang="pl-PL" sz="1000" b="0" dirty="0" err="1"/>
              <a:t>www.flickr.com</a:t>
            </a:r>
            <a:r>
              <a:rPr lang="pl-PL" sz="1000" b="0" dirty="0"/>
              <a:t>/</a:t>
            </a:r>
            <a:r>
              <a:rPr lang="pl-PL" sz="1000" b="0" dirty="0" err="1"/>
              <a:t>photos</a:t>
            </a:r>
            <a:r>
              <a:rPr lang="pl-PL" sz="1000" b="0" dirty="0"/>
              <a:t>/43677780@N07/6240710770/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56161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186754683_57ad8fab58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latin typeface="Gill Sans"/>
                <a:cs typeface="Gill Sans"/>
              </a:rPr>
              <a:t>Visiting and revisiting design decisions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50676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ill Sans"/>
                <a:cs typeface="Gill Sans"/>
              </a:rPr>
              <a:t>Takeaway lesson #11: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exmachina</a:t>
            </a:r>
            <a:r>
              <a:rPr lang="en-US" sz="1000" b="0" dirty="0"/>
              <a:t>/8186754683/</a:t>
            </a:r>
          </a:p>
        </p:txBody>
      </p:sp>
    </p:spTree>
    <p:extLst>
      <p:ext uri="{BB962C8B-B14F-4D97-AF65-F5344CB8AC3E}">
        <p14:creationId xmlns:p14="http://schemas.microsoft.com/office/powerpoint/2010/main" val="3137779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e_Zwitscher-Maschine_(Twittering_Machine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43200"/>
            <a:ext cx="9144000" cy="12422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228600"/>
            <a:ext cx="2960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0" dirty="0">
                <a:solidFill>
                  <a:schemeClr val="bg1"/>
                </a:solidFill>
                <a:latin typeface="Gill Sans"/>
                <a:cs typeface="Gill Sans"/>
              </a:rPr>
              <a:t>Questions?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Twittering Machine.</a:t>
            </a:r>
            <a:r>
              <a:rPr lang="en-US" sz="1000" b="0" dirty="0">
                <a:solidFill>
                  <a:srgbClr val="000000"/>
                </a:solidFill>
              </a:rPr>
              <a:t> Paul Klee (1922) watercolor and ink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1143000"/>
            <a:ext cx="3429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</a:rPr>
              <a:t>“In theory, there is no difference between theory and practice. But, in practice, there is.”</a:t>
            </a:r>
          </a:p>
          <a:p>
            <a:br>
              <a:rPr lang="en-US" sz="600" b="0" dirty="0">
                <a:solidFill>
                  <a:schemeClr val="bg1"/>
                </a:solidFill>
                <a:latin typeface="Gill Sans"/>
              </a:rPr>
            </a:br>
            <a:r>
              <a:rPr lang="en-US" sz="1800" b="0" dirty="0">
                <a:solidFill>
                  <a:schemeClr val="bg1"/>
                </a:solidFill>
                <a:latin typeface="Gill Sans"/>
              </a:rPr>
              <a:t>        - Jan L.A. van de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</a:rPr>
              <a:t>Snepscheut</a:t>
            </a:r>
            <a:endParaRPr lang="en-US" sz="1800" b="0" dirty="0">
              <a:solidFill>
                <a:schemeClr val="bg1"/>
              </a:solidFill>
              <a:latin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40623"/>
            <a:ext cx="4680198" cy="5065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5253335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0" y="4953000"/>
            <a:ext cx="2286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 worked on…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– data products to surface relevant content to users</a:t>
            </a:r>
          </a:p>
        </p:txBody>
      </p:sp>
    </p:spTree>
    <p:extLst>
      <p:ext uri="{BB962C8B-B14F-4D97-AF65-F5344CB8AC3E}">
        <p14:creationId xmlns:p14="http://schemas.microsoft.com/office/powerpoint/2010/main" val="338529125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533400" y="3810000"/>
            <a:ext cx="2590800" cy="1600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410200" y="36576"/>
            <a:ext cx="2362200" cy="36576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486400" y="1905000"/>
            <a:ext cx="3048000" cy="2971800"/>
          </a:xfrm>
          <a:prstGeom prst="roundRect">
            <a:avLst>
              <a:gd name="adj" fmla="val 6411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00400" y="5029200"/>
            <a:ext cx="59436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Gupta et al. WTF: The Who to Follow Service at Twitter. WWW 2013</a:t>
            </a:r>
          </a:p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. Large-Scale Machine Learning at Twitter. SIGMOD 2012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62200" y="0"/>
            <a:ext cx="2971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Busch et al.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Earlybird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: Real-Time Search at Twitter. ICDE 2012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929824"/>
            <a:ext cx="45212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Leibert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 Automatic Management of Partitioned, Replicated Search Services.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SoCC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2011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I worked on…</a:t>
            </a:r>
          </a:p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– data products to surface relevant content to users</a:t>
            </a:r>
          </a:p>
        </p:txBody>
      </p:sp>
    </p:spTree>
    <p:extLst>
      <p:ext uri="{BB962C8B-B14F-4D97-AF65-F5344CB8AC3E}">
        <p14:creationId xmlns:p14="http://schemas.microsoft.com/office/powerpoint/2010/main" val="2934638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91316758_4bb2ba9c14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35" y="0"/>
            <a:ext cx="10283635" cy="689927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487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bongtongol</a:t>
            </a:r>
            <a:r>
              <a:rPr lang="en-US" sz="1000" b="0" dirty="0"/>
              <a:t>/3491316758/</a:t>
            </a:r>
          </a:p>
        </p:txBody>
      </p:sp>
    </p:spTree>
    <p:extLst>
      <p:ext uri="{BB962C8B-B14F-4D97-AF65-F5344CB8AC3E}">
        <p14:creationId xmlns:p14="http://schemas.microsoft.com/office/powerpoint/2010/main" val="17393433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73204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circa ~2010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~150 people total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71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~60 Hadoop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~6 people use analytics stack daily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353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circa ~2012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96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~1400 people total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77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10s of Ks of Hadoop nodes, multiple DCs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10s of PBs total Hadoop DW capacity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~100 TB ingest daily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dozens of teams use Hadoop daily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405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10s of Ks of Hadoop jobs daily</a:t>
            </a:r>
          </a:p>
        </p:txBody>
      </p:sp>
    </p:spTree>
    <p:extLst>
      <p:ext uri="{BB962C8B-B14F-4D97-AF65-F5344CB8AC3E}">
        <p14:creationId xmlns:p14="http://schemas.microsoft.com/office/powerpoint/2010/main" val="716497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53653</TotalTime>
  <Words>2087</Words>
  <Application>Microsoft Macintosh PowerPoint</Application>
  <PresentationFormat>On-screen Show (4:3)</PresentationFormat>
  <Paragraphs>419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Andale Mono</vt:lpstr>
      <vt:lpstr>Arial</vt:lpstr>
      <vt:lpstr>Arial Black</vt:lpstr>
      <vt:lpstr>Gill Sans</vt:lpstr>
      <vt:lpstr>Symbol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8899</cp:revision>
  <dcterms:created xsi:type="dcterms:W3CDTF">2012-08-31T06:36:49Z</dcterms:created>
  <dcterms:modified xsi:type="dcterms:W3CDTF">2018-11-20T02:35:29Z</dcterms:modified>
  <cp:category/>
</cp:coreProperties>
</file>